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9" r:id="rId22"/>
    <p:sldId id="278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14"/>
    <a:srgbClr val="C1073C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55" d="100"/>
          <a:sy n="55" d="100"/>
        </p:scale>
        <p:origin x="-106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l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A1E217-EF9C-4C72-9F48-FDC1F6CBE800}" type="datetimeFigureOut">
              <a:rPr lang="fil-PH" smtClean="0"/>
              <a:t>11/30/2010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1A2DF2-8684-4976-ADCA-915DFD4F5F24}" type="slidenum">
              <a:rPr lang="fil-PH" smtClean="0"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696200" cy="1143000"/>
          </a:xfrm>
        </p:spPr>
        <p:txBody>
          <a:bodyPr>
            <a:noAutofit/>
          </a:bodyPr>
          <a:lstStyle/>
          <a:p>
            <a:r>
              <a:rPr lang="fil-PH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SITES     DRUG BIOTRANSFORMATION</a:t>
            </a:r>
            <a:endParaRPr lang="fil-PH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1524" y="1015571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600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6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362200"/>
            <a:ext cx="3531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HEPATIC METABOLISM</a:t>
            </a:r>
            <a:endParaRPr lang="fil-PH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5908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 smtClean="0">
                <a:solidFill>
                  <a:srgbClr val="006600"/>
                </a:solidFill>
                <a:latin typeface="Gigi" pitchFamily="82" charset="0"/>
              </a:rPr>
              <a:t>undergo</a:t>
            </a:r>
            <a:endParaRPr lang="fil-PH" sz="24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647890"/>
            <a:ext cx="289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>
                <a:solidFill>
                  <a:srgbClr val="FF0000"/>
                </a:solidFill>
              </a:rPr>
              <a:t>List of DRUGS</a:t>
            </a:r>
            <a:endParaRPr lang="fil-PH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9004" y="2971800"/>
            <a:ext cx="3243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First-pass effect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953000"/>
            <a:ext cx="316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000" dirty="0" smtClean="0">
                <a:solidFill>
                  <a:srgbClr val="006600"/>
                </a:solidFill>
                <a:latin typeface="Gigi" pitchFamily="82" charset="0"/>
              </a:rPr>
              <a:t>Absorption  Site </a:t>
            </a:r>
            <a:endParaRPr lang="fil-PH" sz="20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3394" y="4983778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600" b="1" dirty="0" smtClean="0">
                <a:solidFill>
                  <a:srgbClr val="FF0000"/>
                </a:solidFill>
              </a:rPr>
              <a:t>Intestine &amp; Colon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4709" y="4307092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000" dirty="0" smtClean="0">
                <a:solidFill>
                  <a:srgbClr val="006600"/>
                </a:solidFill>
                <a:latin typeface="Gigi" pitchFamily="82" charset="0"/>
              </a:rPr>
              <a:t>Process </a:t>
            </a:r>
            <a:endParaRPr lang="fil-PH" sz="20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9539" y="4368647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600" b="1" dirty="0" smtClean="0">
                <a:solidFill>
                  <a:srgbClr val="FF0000"/>
                </a:solidFill>
              </a:rPr>
              <a:t>Reductive Reaction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9891" y="37338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SULFASALAZINE</a:t>
            </a:r>
            <a:endParaRPr lang="fil-PH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03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0551" y="2048470"/>
            <a:ext cx="22653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CYP-450</a:t>
            </a:r>
            <a:endParaRPr lang="fil-PH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ytochrome-P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743200"/>
            <a:ext cx="2881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00488" y="2895600"/>
            <a:ext cx="4862512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Verdana" pitchFamily="34" charset="0"/>
                <a:cs typeface="Arial" pitchFamily="34" charset="0"/>
              </a:rPr>
              <a:t>In a form </a:t>
            </a:r>
            <a:r>
              <a:rPr lang="en-US" sz="2000" b="1" dirty="0" smtClean="0">
                <a:latin typeface="Verdana" pitchFamily="34" charset="0"/>
                <a:cs typeface="Arial" pitchFamily="34" charset="0"/>
              </a:rPr>
              <a:t>Cytochrome </a:t>
            </a:r>
            <a:r>
              <a:rPr lang="en-US" sz="2000" b="1" dirty="0" smtClean="0">
                <a:latin typeface="Verdana" pitchFamily="34" charset="0"/>
                <a:cs typeface="Arial" pitchFamily="34" charset="0"/>
              </a:rPr>
              <a:t>P-48</a:t>
            </a:r>
            <a:r>
              <a:rPr lang="en-US" sz="2000" b="1" dirty="0" smtClean="0">
                <a:latin typeface="Verdana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cs typeface="Arial" pitchFamily="34" charset="0"/>
              </a:rPr>
              <a:t>it can be</a:t>
            </a:r>
            <a:r>
              <a:rPr lang="en-US" sz="2000" b="1" dirty="0" smtClean="0">
                <a:latin typeface="Verdana" pitchFamily="34" charset="0"/>
                <a:cs typeface="Arial" pitchFamily="34" charset="0"/>
              </a:rPr>
              <a:t> induced </a:t>
            </a:r>
            <a:r>
              <a:rPr lang="en-US" sz="2000" dirty="0" smtClean="0">
                <a:latin typeface="Verdana" pitchFamily="34" charset="0"/>
                <a:cs typeface="Arial" pitchFamily="34" charset="0"/>
              </a:rPr>
              <a:t>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Phenobarbital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Arial" pitchFamily="34" charset="0"/>
              </a:rPr>
              <a:t>Benzol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Arial" pitchFamily="34" charset="0"/>
              </a:rPr>
              <a:t> alpha-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Arial" pitchFamily="34" charset="0"/>
              </a:rPr>
              <a:t>pyrene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3-methylcholanthrene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l-P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2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567108" cy="17149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-refers to the mixed-function oxidation of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aromatic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ompounds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arenes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) to their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corresponding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phenolic 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>
              <a:buNone/>
            </a:pP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metabolites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arenols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1899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96147"/>
            <a:ext cx="4964546" cy="220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henobarbit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1778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71494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AROMATIC HYDROXYLATION</a:t>
            </a:r>
          </a:p>
          <a:p>
            <a:pPr marL="68580" indent="0">
              <a:buNone/>
            </a:pP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major route of metabolism for many drugs containing </a:t>
            </a:r>
            <a:r>
              <a:rPr lang="en-US" sz="1800" b="1" dirty="0" smtClean="0">
                <a:solidFill>
                  <a:srgbClr val="C1073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PHENOL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groups such as</a:t>
            </a:r>
            <a:endParaRPr lang="fil-PH" sz="2800" dirty="0">
              <a:latin typeface="Gigi" pitchFamily="8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propranol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81409"/>
            <a:ext cx="2667000" cy="152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ine 3"/>
          <p:cNvSpPr>
            <a:spLocks noChangeShapeType="1"/>
          </p:cNvSpPr>
          <p:nvPr/>
        </p:nvSpPr>
        <p:spPr bwMode="auto">
          <a:xfrm flipV="1">
            <a:off x="2050473" y="5809945"/>
            <a:ext cx="0" cy="43845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4" name="TextBox 3"/>
          <p:cNvSpPr txBox="1"/>
          <p:nvPr/>
        </p:nvSpPr>
        <p:spPr>
          <a:xfrm>
            <a:off x="1062420" y="4083243"/>
            <a:ext cx="1490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Propranolol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5047" y="354913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Phenobarbital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747462" y="5738553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12" name="Rectangle 11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05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71494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AROMATIC HYDROXYLATION</a:t>
            </a:r>
          </a:p>
          <a:p>
            <a:pPr marL="68580" indent="0">
              <a:buNone/>
            </a:pP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major route of metabolism for many drugs containing </a:t>
            </a:r>
            <a:r>
              <a:rPr lang="en-US" sz="1800" b="1" dirty="0" smtClean="0">
                <a:solidFill>
                  <a:srgbClr val="C1073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PHENOL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groups such as</a:t>
            </a:r>
            <a:endParaRPr lang="fil-PH" sz="2800" dirty="0">
              <a:latin typeface="Gigi" pitchFamily="8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 flipV="1">
            <a:off x="1692943" y="5410181"/>
            <a:ext cx="0" cy="43845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4" name="TextBox 3"/>
          <p:cNvSpPr txBox="1"/>
          <p:nvPr/>
        </p:nvSpPr>
        <p:spPr>
          <a:xfrm>
            <a:off x="609600" y="3746603"/>
            <a:ext cx="132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Phenytoin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3058" y="3570938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Phenylbutazone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4267200" y="5713512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pic>
        <p:nvPicPr>
          <p:cNvPr id="6146" name="Picture 2" descr="600px-Phenytoin_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884" y="373231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800px-Phenylbutazone_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2312"/>
            <a:ext cx="3113672" cy="21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9600" y="5848636"/>
            <a:ext cx="3541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Metabolite: </a:t>
            </a:r>
            <a:r>
              <a:rPr lang="fil-PH" sz="1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O-glucuronide</a:t>
            </a:r>
            <a:endParaRPr lang="fil-PH" sz="1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5637312"/>
            <a:ext cx="369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Metabolite: </a:t>
            </a:r>
            <a:r>
              <a:rPr lang="fil-PH" sz="1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oxyphenbutazone</a:t>
            </a:r>
            <a:endParaRPr lang="fil-PH" sz="1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5986046"/>
            <a:ext cx="2762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400" dirty="0" smtClean="0"/>
              <a:t>Anti-inflammatory</a:t>
            </a:r>
            <a:endParaRPr lang="fil-PH" sz="1400" dirty="0"/>
          </a:p>
        </p:txBody>
      </p:sp>
      <p:sp>
        <p:nvSpPr>
          <p:cNvPr id="16" name="Rectangle 15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2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thinylestradi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5" y="4194218"/>
            <a:ext cx="2819400" cy="157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71494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AROMATIC HYDROXYLATION</a:t>
            </a:r>
          </a:p>
          <a:p>
            <a:pPr marL="68580" indent="0">
              <a:buNone/>
            </a:pP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major route of metabolism for many drugs containing </a:t>
            </a:r>
            <a:r>
              <a:rPr lang="en-US" sz="1800" b="1" dirty="0" smtClean="0">
                <a:solidFill>
                  <a:srgbClr val="C1073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PHENOL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groups such as</a:t>
            </a:r>
            <a:endParaRPr lang="fil-PH" sz="2800" dirty="0">
              <a:latin typeface="Gigi" pitchFamily="8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424" y="3705601"/>
            <a:ext cx="196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Ethinylestradiol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1039" y="3704664"/>
            <a:ext cx="1164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Warfarin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997525" y="4829968"/>
            <a:ext cx="410095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pic>
        <p:nvPicPr>
          <p:cNvPr id="7172" name="Picture 4" descr="800px-Warfar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466164"/>
            <a:ext cx="2618382" cy="194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724400" y="5021721"/>
            <a:ext cx="342900" cy="190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14" name="TextBox 13"/>
          <p:cNvSpPr txBox="1"/>
          <p:nvPr/>
        </p:nvSpPr>
        <p:spPr>
          <a:xfrm>
            <a:off x="4419600" y="5408712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Metabolite: </a:t>
            </a:r>
            <a:r>
              <a:rPr lang="fil-PH" sz="1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7-hydroxywarfarin</a:t>
            </a:r>
            <a:endParaRPr lang="fil-PH" sz="1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3058" y="5590401"/>
            <a:ext cx="206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1200" dirty="0" smtClean="0"/>
              <a:t>Anti-coagulant</a:t>
            </a:r>
            <a:endParaRPr lang="fil-PH" sz="1200" dirty="0"/>
          </a:p>
        </p:txBody>
      </p:sp>
      <p:sp>
        <p:nvSpPr>
          <p:cNvPr id="16" name="Rectangle 15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97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2318"/>
            <a:ext cx="8252908" cy="3848881"/>
          </a:xfrm>
        </p:spPr>
        <p:txBody>
          <a:bodyPr>
            <a:normAutofit/>
          </a:bodyPr>
          <a:lstStyle/>
          <a:p>
            <a:r>
              <a:rPr lang="en-US" sz="2000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AROMATIC HYDROXYLATION</a:t>
            </a:r>
          </a:p>
          <a:p>
            <a:pPr marL="68580" indent="0">
              <a:buNone/>
            </a:pPr>
            <a:endParaRPr lang="en-US" sz="1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>
              <a:buNone/>
            </a:pP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occur at the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dirty="0" smtClean="0">
                <a:solidFill>
                  <a:srgbClr val="C1073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position</a:t>
            </a:r>
          </a:p>
          <a:p>
            <a:pPr marL="68580" indent="0">
              <a:buNone/>
            </a:pPr>
            <a:r>
              <a:rPr lang="en-US" sz="2800" dirty="0">
                <a:latin typeface="Gigi" pitchFamily="8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en-US" sz="1800" b="1" dirty="0" smtClean="0">
                <a:solidFill>
                  <a:srgbClr val="C1073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Phenolic metabolites </a:t>
            </a:r>
            <a:r>
              <a:rPr lang="en-US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undergo further conversion to become  polar  and water-soluble </a:t>
            </a:r>
            <a:r>
              <a:rPr lang="en-US" sz="1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Glucuronide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or </a:t>
            </a:r>
            <a:r>
              <a:rPr lang="en-US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Sulfate conjugates</a:t>
            </a:r>
            <a:endParaRPr lang="fil-PH" sz="1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8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19"/>
            <a:ext cx="7567108" cy="156254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Oxidation of Aromatic moieties</a:t>
            </a:r>
          </a:p>
          <a:p>
            <a:pPr marL="68580" indent="0">
              <a:buNone/>
            </a:pPr>
            <a:r>
              <a:rPr lang="en-US" dirty="0"/>
              <a:t>  	</a:t>
            </a: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AROMATIC HYDROXYLATION</a:t>
            </a:r>
          </a:p>
          <a:p>
            <a:pPr marL="68580" indent="0"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fil-PH" sz="1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3178076"/>
            <a:ext cx="76779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Verdana" pitchFamily="34" charset="0"/>
              </a:rPr>
              <a:t>Deactivating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groups generally slow or resist aromatic hydroxylation includes:</a:t>
            </a: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Chloro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)</a:t>
            </a: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Amino group(NR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)</a:t>
            </a:r>
            <a:endParaRPr kumimoji="0" 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COOH</a:t>
            </a: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NH-R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SO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2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55196"/>
            <a:ext cx="5410200" cy="221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>
            <a:normAutofit/>
          </a:bodyPr>
          <a:lstStyle/>
          <a:p>
            <a:r>
              <a:rPr lang="en-US" sz="2000" b="1" dirty="0"/>
              <a:t>Oxidation of Aromatic moieties</a:t>
            </a:r>
          </a:p>
          <a:p>
            <a:pPr marL="6858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Important reactions in neutralizing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arene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oxides reactivity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>
              <a:buNone/>
            </a:pPr>
            <a:endParaRPr lang="fil-PH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312420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/>
              <a:t>HYDRATION</a:t>
            </a:r>
            <a:endParaRPr lang="fil-P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124200"/>
            <a:ext cx="4857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400" dirty="0" smtClean="0">
                <a:latin typeface="Gigi" pitchFamily="82" charset="0"/>
              </a:rPr>
              <a:t>Nucleophilic attack of water on the epoxide</a:t>
            </a:r>
            <a:endParaRPr lang="fil-PH" sz="2400" dirty="0">
              <a:latin typeface="Gigi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07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/>
          <a:lstStyle/>
          <a:p>
            <a:r>
              <a:rPr lang="en-US" sz="2000" b="1" dirty="0"/>
              <a:t>Oxidation of Aromatic moieties</a:t>
            </a:r>
          </a:p>
          <a:p>
            <a:pPr marL="6858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Important reactions in neutralizing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arene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oxides reactivity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6607" y="3119735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/>
              <a:t>NUCLEOPHILIC RING OPENING</a:t>
            </a:r>
            <a:endParaRPr lang="fil-PH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3890665"/>
            <a:ext cx="5153025" cy="235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352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400" dirty="0" smtClean="0">
                <a:latin typeface="Gigi" pitchFamily="82" charset="0"/>
              </a:rPr>
              <a:t>By the Sulfhydryl group</a:t>
            </a:r>
            <a:endParaRPr lang="fil-PH" sz="2400" dirty="0"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75" y="3717667"/>
            <a:ext cx="8045984" cy="260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>
            <a:normAutofit/>
          </a:bodyPr>
          <a:lstStyle/>
          <a:p>
            <a:r>
              <a:rPr lang="en-US" sz="2000" b="1" dirty="0"/>
              <a:t>Oxidation of </a:t>
            </a:r>
            <a:r>
              <a:rPr lang="en-US" sz="2000" b="1" dirty="0" smtClean="0"/>
              <a:t>Olefins </a:t>
            </a:r>
            <a:endParaRPr lang="en-US" sz="2000" b="1" dirty="0"/>
          </a:p>
          <a:p>
            <a:pPr marL="6858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Reaction leads to the formation of epoxide or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oxirane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8580" indent="0">
              <a:buNone/>
            </a:pPr>
            <a:endParaRPr lang="fil-PH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011028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400" dirty="0" smtClean="0">
                <a:latin typeface="Gigi" pitchFamily="82" charset="0"/>
              </a:rPr>
              <a:t>Susceptible to </a:t>
            </a:r>
            <a:r>
              <a:rPr lang="fil-PH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ENZYMATIC HYDRATION &amp; GSH </a:t>
            </a:r>
            <a:r>
              <a:rPr lang="fil-PH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CONJUGATION</a:t>
            </a:r>
            <a:endParaRPr lang="fil-PH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7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696200" cy="1143000"/>
          </a:xfrm>
        </p:spPr>
        <p:txBody>
          <a:bodyPr>
            <a:noAutofit/>
          </a:bodyPr>
          <a:lstStyle/>
          <a:p>
            <a:r>
              <a:rPr lang="fil-PH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SITES     DRUG BIOTRANSFORMATION</a:t>
            </a:r>
            <a:endParaRPr lang="fil-PH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51524" y="990600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600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6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2362200"/>
            <a:ext cx="3531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HEPATIC METABOLISM</a:t>
            </a:r>
            <a:endParaRPr lang="fil-PH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25908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 smtClean="0">
                <a:solidFill>
                  <a:srgbClr val="006600"/>
                </a:solidFill>
                <a:latin typeface="Gigi" pitchFamily="82" charset="0"/>
              </a:rPr>
              <a:t>undergo</a:t>
            </a:r>
            <a:endParaRPr lang="fil-PH" sz="24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2647890"/>
            <a:ext cx="2971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>
                <a:solidFill>
                  <a:srgbClr val="FF0000"/>
                </a:solidFill>
              </a:rPr>
              <a:t>List of DRUGS</a:t>
            </a:r>
            <a:endParaRPr lang="fil-PH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29004" y="2971800"/>
            <a:ext cx="3243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First-pass effect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2600" y="4953000"/>
            <a:ext cx="316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000" dirty="0" smtClean="0">
                <a:solidFill>
                  <a:srgbClr val="006600"/>
                </a:solidFill>
                <a:latin typeface="Gigi" pitchFamily="82" charset="0"/>
              </a:rPr>
              <a:t>Absorption  Site </a:t>
            </a:r>
            <a:endParaRPr lang="fil-PH" sz="20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63868" y="501455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solidFill>
                  <a:srgbClr val="FF0000"/>
                </a:solidFill>
              </a:rPr>
              <a:t>Gastrointestinal Tract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12989" y="42672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000" dirty="0" smtClean="0">
                <a:solidFill>
                  <a:srgbClr val="006600"/>
                </a:solidFill>
                <a:latin typeface="Gigi" pitchFamily="82" charset="0"/>
              </a:rPr>
              <a:t>Process </a:t>
            </a:r>
            <a:endParaRPr lang="fil-PH" sz="20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432875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solidFill>
                  <a:srgbClr val="FF0000"/>
                </a:solidFill>
              </a:rPr>
              <a:t>Sulfate Conjugation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99891" y="3810000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Isoproterenol</a:t>
            </a:r>
            <a:endParaRPr lang="fil-PH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8027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0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>
            <a:normAutofit/>
          </a:bodyPr>
          <a:lstStyle/>
          <a:p>
            <a:r>
              <a:rPr lang="en-US" sz="2000" b="1" dirty="0"/>
              <a:t>Oxidation of </a:t>
            </a:r>
            <a:r>
              <a:rPr lang="en-US" sz="2000" b="1" dirty="0" smtClean="0"/>
              <a:t>Olefins </a:t>
            </a:r>
            <a:endParaRPr lang="en-US" sz="2000" b="1" dirty="0"/>
          </a:p>
          <a:p>
            <a:pPr marL="6858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Reaction leads to the formation of epoxide or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oxirane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8580" indent="0">
              <a:buNone/>
            </a:pPr>
            <a:endParaRPr lang="fil-PH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014" y="3116577"/>
            <a:ext cx="74911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7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Toxicity</a:t>
            </a:r>
            <a:r>
              <a:rPr lang="fil-PH" sz="1700" dirty="0" smtClean="0">
                <a:latin typeface="Gigi" pitchFamily="82" charset="0"/>
              </a:rPr>
              <a:t> of olefinic compounds is </a:t>
            </a:r>
            <a:r>
              <a:rPr lang="fil-PH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due</a:t>
            </a:r>
            <a:r>
              <a:rPr lang="fil-PH" sz="1700" dirty="0" smtClean="0">
                <a:latin typeface="Gigi" pitchFamily="82" charset="0"/>
              </a:rPr>
              <a:t> to the metaboli</a:t>
            </a:r>
            <a:r>
              <a:rPr lang="fil-PH" sz="2400" dirty="0" smtClean="0">
                <a:latin typeface="Gigi" pitchFamily="82" charset="0"/>
              </a:rPr>
              <a:t>c </a:t>
            </a:r>
            <a:r>
              <a:rPr lang="fil-PH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</a:t>
            </a:r>
            <a:r>
              <a:rPr lang="fil-PH" sz="2400" dirty="0" smtClean="0">
                <a:latin typeface="Gigi" pitchFamily="82" charset="0"/>
              </a:rPr>
              <a:t> to </a:t>
            </a:r>
            <a:r>
              <a:rPr lang="fil-PH" sz="16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reactive epoxide </a:t>
            </a:r>
            <a:endParaRPr lang="fil-PH" sz="16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14" y="4197350"/>
            <a:ext cx="7874000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Rectangle 102"/>
          <p:cNvSpPr/>
          <p:nvPr/>
        </p:nvSpPr>
        <p:spPr>
          <a:xfrm>
            <a:off x="5029200" y="-76200"/>
            <a:ext cx="2743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442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>
            <a:normAutofit/>
          </a:bodyPr>
          <a:lstStyle/>
          <a:p>
            <a:r>
              <a:rPr lang="en-US" sz="1800" b="1" dirty="0"/>
              <a:t>Oxidation </a:t>
            </a:r>
            <a:r>
              <a:rPr lang="en-US" sz="1800" b="1" dirty="0" smtClean="0"/>
              <a:t>at </a:t>
            </a:r>
            <a:r>
              <a:rPr lang="en-US" sz="1800" b="1" dirty="0" err="1" smtClean="0"/>
              <a:t>Benzylic</a:t>
            </a:r>
            <a:r>
              <a:rPr lang="en-US" sz="1800" b="1" dirty="0" smtClean="0"/>
              <a:t> Carbon Atoms </a:t>
            </a:r>
            <a:endParaRPr lang="en-US" sz="1800" b="1" dirty="0"/>
          </a:p>
          <a:p>
            <a:pPr marL="68580" indent="0">
              <a:buNone/>
            </a:pPr>
            <a:endParaRPr lang="fil-PH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6818" y="2438400"/>
            <a:ext cx="713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Carbon atoms</a:t>
            </a:r>
            <a:r>
              <a:rPr lang="fil-PH" sz="2400" dirty="0" smtClean="0">
                <a:latin typeface="Gigi" pitchFamily="82" charset="0"/>
              </a:rPr>
              <a:t> </a:t>
            </a:r>
            <a:r>
              <a:rPr lang="fil-PH" sz="2000" dirty="0" smtClean="0">
                <a:latin typeface="Gigi" pitchFamily="82" charset="0"/>
              </a:rPr>
              <a:t>attached to the </a:t>
            </a:r>
            <a:r>
              <a:rPr lang="fil-PH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benzylic position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il-PH" sz="20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are susceptible t</a:t>
            </a:r>
            <a:r>
              <a:rPr lang="fil-PH" sz="24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o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il-PH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oxidation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il-PH" sz="20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forming a</a:t>
            </a:r>
            <a:r>
              <a:rPr lang="fil-PH" sz="24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n </a:t>
            </a:r>
            <a:r>
              <a:rPr lang="fil-PH" sz="16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alcohol metabolite </a:t>
            </a:r>
            <a:endParaRPr lang="fil-PH" sz="16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http://www.tutornext.com/system/files/u36/Al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721" y="3980848"/>
            <a:ext cx="3415679" cy="165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tutornext.com/system/files/u36/Al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5" y="4010562"/>
            <a:ext cx="4382655" cy="16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5792986"/>
            <a:ext cx="1524776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l-PH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Alcohol </a:t>
            </a:r>
            <a:endParaRPr lang="fil-PH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92986"/>
            <a:ext cx="1848583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l-PH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Aldehyde </a:t>
            </a:r>
            <a:endParaRPr lang="fil-PH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5791200"/>
            <a:ext cx="2895600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l-PH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Carboxylic Acid </a:t>
            </a:r>
            <a:endParaRPr lang="fil-PH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5977652"/>
            <a:ext cx="762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5945386"/>
            <a:ext cx="609600" cy="14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65863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/>
          <a:lstStyle/>
          <a:p>
            <a:r>
              <a:rPr lang="en-US" sz="1800" b="1" dirty="0"/>
              <a:t>Oxidation </a:t>
            </a:r>
            <a:r>
              <a:rPr lang="en-US" sz="1800" b="1" dirty="0" smtClean="0"/>
              <a:t>at </a:t>
            </a:r>
            <a:r>
              <a:rPr lang="en-US" sz="1800" b="1" dirty="0" err="1" smtClean="0"/>
              <a:t>Benzylic</a:t>
            </a:r>
            <a:r>
              <a:rPr lang="en-US" sz="1800" b="1" dirty="0" smtClean="0"/>
              <a:t> Carbon Atoms </a:t>
            </a:r>
            <a:endParaRPr lang="en-US" sz="1800" b="1" dirty="0"/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418" y="2362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Carbon atoms</a:t>
            </a:r>
            <a:r>
              <a:rPr lang="fil-PH" sz="2400" dirty="0" smtClean="0">
                <a:latin typeface="Gigi" pitchFamily="82" charset="0"/>
              </a:rPr>
              <a:t> attached to the 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benzylic position </a:t>
            </a:r>
            <a:r>
              <a:rPr lang="fil-PH" sz="24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are susceptible to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oxidation </a:t>
            </a:r>
            <a:r>
              <a:rPr lang="fil-PH" sz="24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forming an </a:t>
            </a:r>
            <a:r>
              <a:rPr lang="fil-PH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alcohol metabolite </a:t>
            </a:r>
            <a:endParaRPr lang="fil-PH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324350"/>
            <a:ext cx="78295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63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/>
          <a:lstStyle/>
          <a:p>
            <a:r>
              <a:rPr lang="en-US" sz="1800" b="1" dirty="0"/>
              <a:t>Oxidation </a:t>
            </a:r>
            <a:r>
              <a:rPr lang="en-US" sz="1800" b="1" dirty="0" smtClean="0"/>
              <a:t>at </a:t>
            </a:r>
            <a:r>
              <a:rPr lang="en-US" sz="1800" b="1" dirty="0" err="1" smtClean="0"/>
              <a:t>Allylic</a:t>
            </a:r>
            <a:r>
              <a:rPr lang="en-US" sz="1800" b="1" dirty="0" smtClean="0"/>
              <a:t> Carbon Atoms </a:t>
            </a:r>
            <a:endParaRPr lang="en-US" sz="1800" b="1" dirty="0"/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66800" y="3421034"/>
            <a:ext cx="2524783" cy="1427310"/>
            <a:chOff x="685800" y="4067175"/>
            <a:chExt cx="3369994" cy="2132565"/>
          </a:xfrm>
        </p:grpSpPr>
        <p:pic>
          <p:nvPicPr>
            <p:cNvPr id="8" name="Picture 3" descr="170px-CBN-type_cannabino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235450"/>
              <a:ext cx="3369994" cy="1964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84658" y="4067175"/>
              <a:ext cx="6016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CH</a:t>
              </a:r>
              <a:r>
                <a: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3</a:t>
              </a:r>
              <a:endParaRPr kumimoji="0" lang="fil-P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78" y="3200400"/>
            <a:ext cx="4956783" cy="212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7220" y="5021233"/>
            <a:ext cx="258318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Marijuana (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Δ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 tetra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Hydrocannabinol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)</a:t>
            </a:r>
            <a:endParaRPr kumimoji="0" lang="fil-PH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172483" y="4186681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13" name="Rectangle 12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8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0"/>
            <a:ext cx="7567108" cy="1486347"/>
          </a:xfrm>
        </p:spPr>
        <p:txBody>
          <a:bodyPr/>
          <a:lstStyle/>
          <a:p>
            <a:r>
              <a:rPr lang="en-US" sz="2000" b="1" dirty="0"/>
              <a:t>Oxidation </a:t>
            </a:r>
            <a:r>
              <a:rPr lang="en-US" sz="2000" b="1" dirty="0" smtClean="0"/>
              <a:t>at </a:t>
            </a:r>
            <a:r>
              <a:rPr lang="en-US" sz="2000" b="1" dirty="0" err="1" smtClean="0"/>
              <a:t>Allylic</a:t>
            </a:r>
            <a:r>
              <a:rPr lang="en-US" sz="2000" b="1" dirty="0" smtClean="0"/>
              <a:t> Carbon Atoms </a:t>
            </a:r>
            <a:endParaRPr lang="en-US" sz="2000" b="1" dirty="0"/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80" y="3505200"/>
            <a:ext cx="72961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47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2321"/>
            <a:ext cx="7567108" cy="953280"/>
          </a:xfrm>
        </p:spPr>
        <p:txBody>
          <a:bodyPr>
            <a:normAutofit/>
          </a:bodyPr>
          <a:lstStyle/>
          <a:p>
            <a:r>
              <a:rPr lang="en-US" sz="2000" b="1" dirty="0"/>
              <a:t>Oxidation </a:t>
            </a:r>
            <a:r>
              <a:rPr lang="en-US" sz="2000" b="1" dirty="0" smtClean="0"/>
              <a:t>at Carbon Atoms  to Carbonyls &amp; Imine</a:t>
            </a:r>
            <a:r>
              <a:rPr lang="en-US" b="1" dirty="0" smtClean="0"/>
              <a:t>s</a:t>
            </a:r>
            <a:endParaRPr lang="en-US" b="1" dirty="0"/>
          </a:p>
          <a:p>
            <a:pPr marL="68580" indent="0">
              <a:buNone/>
            </a:pPr>
            <a:endParaRPr lang="fil-P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2488" y="1266111"/>
            <a:ext cx="6846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</a:t>
            </a:r>
            <a:r>
              <a:rPr lang="en-US" sz="2800" b="1" cap="all" dirty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reactions</a:t>
            </a:r>
            <a:endParaRPr lang="en-US" sz="28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794337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Oxidizes </a:t>
            </a:r>
            <a:r>
              <a:rPr lang="fil-PH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Carbon atoms </a:t>
            </a:r>
            <a:r>
              <a:rPr lang="fil-PH" sz="20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adjacent</a:t>
            </a:r>
            <a:r>
              <a:rPr lang="fil-PH" sz="24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  to</a:t>
            </a:r>
            <a:r>
              <a:rPr lang="fil-P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il-PH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Carbonyl </a:t>
            </a:r>
            <a:r>
              <a:rPr lang="fil-PH" sz="16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(C=N) </a:t>
            </a:r>
            <a:r>
              <a:rPr lang="fil-PH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 Imino </a:t>
            </a:r>
            <a:r>
              <a:rPr lang="fil-PH" sz="2000" dirty="0" smtClean="0">
                <a:latin typeface="Gigi" pitchFamily="82" charset="0"/>
                <a:ea typeface="Verdana" pitchFamily="34" charset="0"/>
                <a:cs typeface="Verdana" pitchFamily="34" charset="0"/>
              </a:rPr>
              <a:t>functionalities</a:t>
            </a:r>
            <a:r>
              <a:rPr lang="fil-PH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il-PH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23544"/>
            <a:ext cx="4724400" cy="179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844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9425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191000" y="1181100"/>
            <a:ext cx="3962400" cy="2438400"/>
          </a:xfrm>
          <a:prstGeom prst="wedgeRoundRectCallout">
            <a:avLst>
              <a:gd name="adj1" fmla="val -72116"/>
              <a:gd name="adj2" fmla="val 302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…to be continued next meeting. Please prepare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for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a short quiz…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Good Luck!</a:t>
            </a:r>
            <a:endParaRPr kumimoji="0" lang="fil-P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8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696200" cy="1143000"/>
          </a:xfrm>
        </p:spPr>
        <p:txBody>
          <a:bodyPr>
            <a:noAutofit/>
          </a:bodyPr>
          <a:lstStyle/>
          <a:p>
            <a:r>
              <a:rPr lang="fil-PH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SITES     DRUG BIOTRANSFORMATION</a:t>
            </a:r>
            <a:endParaRPr lang="fil-PH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2320" y="1636931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600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6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3715" y="4648200"/>
            <a:ext cx="279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solidFill>
                  <a:srgbClr val="FF0000"/>
                </a:solidFill>
              </a:rPr>
              <a:t>ENTEROHEPATIC CIRCULATION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79269" y="3832524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rgbClr val="006600"/>
                </a:solidFill>
                <a:latin typeface="Gigi" pitchFamily="82" charset="0"/>
              </a:rPr>
              <a:t>reabsorption </a:t>
            </a:r>
            <a:endParaRPr lang="fil-PH" sz="2400" b="1" dirty="0">
              <a:solidFill>
                <a:srgbClr val="006600"/>
              </a:solidFill>
              <a:latin typeface="Gigi" pitchFamily="82" charset="0"/>
            </a:endParaRPr>
          </a:p>
        </p:txBody>
      </p:sp>
      <p:pic>
        <p:nvPicPr>
          <p:cNvPr id="14" name="Picture 6" descr="http://www.istockphoto.com/file_thumbview_approve/4946873/2/istockphoto_4946873-human-body-with-internal-org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90" y="2258322"/>
            <a:ext cx="3940579" cy="42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05400"/>
            <a:ext cx="16859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39994" y="2819400"/>
            <a:ext cx="8151671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l-PH" sz="1600" b="1" dirty="0" smtClean="0">
                <a:solidFill>
                  <a:srgbClr val="FF0000"/>
                </a:solidFill>
              </a:rPr>
              <a:t>Glucuronide conjugates  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08703" y="2248525"/>
            <a:ext cx="15488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enzyme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4920" y="2819400"/>
            <a:ext cx="311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HYDROLYZE </a:t>
            </a:r>
            <a:r>
              <a:rPr lang="fil-PH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fil-PH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799" y="2343090"/>
            <a:ext cx="456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000" b="1" dirty="0" smtClean="0">
                <a:solidFill>
                  <a:schemeClr val="bg2">
                    <a:lumMod val="50000"/>
                  </a:schemeClr>
                </a:solidFill>
              </a:rPr>
              <a:t>ß-glucuronidase</a:t>
            </a:r>
            <a:endParaRPr lang="fil-PH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52628" y="278862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DRUG</a:t>
            </a:r>
            <a:endParaRPr lang="fil-P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553200" y="3350360"/>
            <a:ext cx="435031" cy="612040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4922762">
            <a:off x="4298158" y="3384781"/>
            <a:ext cx="217515" cy="21643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36053" y="4209483"/>
            <a:ext cx="873748" cy="667318"/>
          </a:xfrm>
          <a:prstGeom prst="ellipse">
            <a:avLst/>
          </a:prstGeom>
          <a:noFill/>
          <a:ln w="508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19" name="TextBox 18"/>
          <p:cNvSpPr txBox="1"/>
          <p:nvPr/>
        </p:nvSpPr>
        <p:spPr>
          <a:xfrm>
            <a:off x="5562600" y="5940624"/>
            <a:ext cx="2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b="1" dirty="0" smtClean="0">
                <a:solidFill>
                  <a:srgbClr val="FF0000"/>
                </a:solidFill>
              </a:rPr>
              <a:t>RECYCLING</a:t>
            </a:r>
            <a:endParaRPr lang="fil-PH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8388" y="5358825"/>
            <a:ext cx="3060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>
                <a:solidFill>
                  <a:srgbClr val="0070C0"/>
                </a:solidFill>
                <a:latin typeface="Gigi" pitchFamily="82" charset="0"/>
              </a:rPr>
              <a:t>a</a:t>
            </a:r>
            <a:r>
              <a:rPr lang="fil-PH" sz="2400" dirty="0" smtClean="0">
                <a:solidFill>
                  <a:srgbClr val="0070C0"/>
                </a:solidFill>
                <a:latin typeface="Gigi" pitchFamily="82" charset="0"/>
              </a:rPr>
              <a:t>lso known as </a:t>
            </a:r>
            <a:endParaRPr lang="fil-PH" sz="2400" dirty="0">
              <a:solidFill>
                <a:srgbClr val="0070C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1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4" grpId="0"/>
      <p:bldP spid="45" grpId="0" animBg="1"/>
      <p:bldP spid="30" grpId="0"/>
      <p:bldP spid="27" grpId="0"/>
      <p:bldP spid="50" grpId="0"/>
      <p:bldP spid="51" grpId="0"/>
      <p:bldP spid="2" grpId="0" animBg="1"/>
      <p:bldP spid="17" grpId="0" animBg="1"/>
      <p:bldP spid="3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789236"/>
            <a:ext cx="8382000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19400" y="2027776"/>
            <a:ext cx="59713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  <a:latin typeface="Arial Rounded MT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4004" y="11678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967" y="25908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General Equation describing the oxidation of many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xenobiotics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(R-H) forming a metabolite (R-OH)</a:t>
            </a:r>
            <a:endParaRPr kumimoji="0" lang="fil-PH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02904" y="3994150"/>
            <a:ext cx="3616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R-H+NADPH+O</a:t>
            </a:r>
            <a:r>
              <a:rPr kumimoji="0" lang="en-US" sz="1400" b="1" i="0" u="none" strike="noStrike" cap="none" normalizeH="0" baseline="-2500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+H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l-P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43513" y="4006850"/>
            <a:ext cx="3643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R-OH +NADPH+H</a:t>
            </a:r>
            <a:r>
              <a:rPr kumimoji="0" lang="en-US" sz="1400" b="1" i="0" u="none" strike="noStrike" cap="none" normalizeH="0" baseline="-2500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folHlink"/>
                </a:solidFill>
                <a:effectLst/>
                <a:latin typeface="Verdana" pitchFamily="34" charset="0"/>
                <a:cs typeface="Arial" pitchFamily="34" charset="0"/>
              </a:rPr>
              <a:t>O </a:t>
            </a:r>
            <a:endParaRPr kumimoji="0" lang="en-US" sz="1400" b="1" i="0" u="none" strike="noStrike" cap="none" normalizeH="0" baseline="30000" dirty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l-P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770814" y="4191000"/>
            <a:ext cx="41078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l-PH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7719" y="4286538"/>
            <a:ext cx="121379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substrate</a:t>
            </a:r>
            <a:endParaRPr kumimoji="0" lang="fil-PH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39222" y="4321081"/>
            <a:ext cx="12538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Reducing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agent</a:t>
            </a:r>
            <a:endParaRPr kumimoji="0" lang="fil-PH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048000" y="4332704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Molecular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O</a:t>
            </a:r>
            <a:r>
              <a:rPr kumimoji="0" lang="en-US" sz="9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endParaRPr kumimoji="0" lang="fil-PH" sz="9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5410200"/>
            <a:ext cx="6899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l-PH" sz="1400" b="1" dirty="0" smtClean="0">
                <a:solidFill>
                  <a:srgbClr val="335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MONOOXYGENASE      Mixed-function oxidase</a:t>
            </a:r>
            <a:endParaRPr lang="fil-PH" sz="1400" dirty="0">
              <a:solidFill>
                <a:srgbClr val="335814"/>
              </a:solidFill>
            </a:endParaRPr>
          </a:p>
        </p:txBody>
      </p:sp>
      <p:cxnSp>
        <p:nvCxnSpPr>
          <p:cNvPr id="15" name="Straight Connector 14"/>
          <p:cNvCxnSpPr>
            <a:endCxn id="18" idx="0"/>
          </p:cNvCxnSpPr>
          <p:nvPr/>
        </p:nvCxnSpPr>
        <p:spPr>
          <a:xfrm>
            <a:off x="4618413" y="4419600"/>
            <a:ext cx="1" cy="88213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Down Arrow 15"/>
          <p:cNvSpPr/>
          <p:nvPr/>
        </p:nvSpPr>
        <p:spPr>
          <a:xfrm>
            <a:off x="3276600" y="3505200"/>
            <a:ext cx="2590800" cy="4889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21382886" flipV="1">
            <a:off x="3152080" y="4530529"/>
            <a:ext cx="4893427" cy="547586"/>
          </a:xfrm>
          <a:prstGeom prst="curvedDownArrow">
            <a:avLst>
              <a:gd name="adj1" fmla="val 3053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5301734"/>
            <a:ext cx="7103227" cy="565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26276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 build="p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6" grpId="0" animBg="1"/>
      <p:bldP spid="3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952" y="2438400"/>
            <a:ext cx="989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CYP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4" name="Straight Connector 13"/>
          <p:cNvCxnSpPr>
            <a:stCxn id="3" idx="2"/>
          </p:cNvCxnSpPr>
          <p:nvPr/>
        </p:nvCxnSpPr>
        <p:spPr>
          <a:xfrm>
            <a:off x="1200639" y="3023175"/>
            <a:ext cx="0" cy="1623775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00639" y="4646950"/>
            <a:ext cx="2304561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73784" y="440942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 Letter</a:t>
            </a:r>
            <a:endParaRPr lang="fil-PH" sz="1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98229" y="2895600"/>
            <a:ext cx="11031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1,2,3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8" name="Straight Connector 27"/>
          <p:cNvCxnSpPr>
            <a:stCxn id="27" idx="2"/>
          </p:cNvCxnSpPr>
          <p:nvPr/>
        </p:nvCxnSpPr>
        <p:spPr>
          <a:xfrm flipH="1">
            <a:off x="1849822" y="3480375"/>
            <a:ext cx="1" cy="1625025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49822" y="5105400"/>
            <a:ext cx="1710556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73783" y="4864367"/>
            <a:ext cx="2602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Arabic Number</a:t>
            </a:r>
            <a:endParaRPr lang="fil-PH" sz="1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1200" y="4800600"/>
            <a:ext cx="374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solidFill>
                  <a:srgbClr val="006600"/>
                </a:solidFill>
                <a:latin typeface="Gigi" pitchFamily="82" charset="0"/>
              </a:rPr>
              <a:t>family </a:t>
            </a:r>
            <a:endParaRPr lang="fil-PH" sz="28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09800" y="3281064"/>
            <a:ext cx="8418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A,b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603710" y="3957428"/>
            <a:ext cx="0" cy="1528972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03709" y="5486400"/>
            <a:ext cx="969578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73783" y="5314890"/>
            <a:ext cx="24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 Letter</a:t>
            </a:r>
            <a:endParaRPr lang="fil-PH" sz="1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7833" y="5181600"/>
            <a:ext cx="374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solidFill>
                  <a:srgbClr val="006600"/>
                </a:solidFill>
                <a:latin typeface="Gigi" pitchFamily="82" charset="0"/>
              </a:rPr>
              <a:t>subfamily </a:t>
            </a:r>
            <a:endParaRPr lang="fil-PH" sz="28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8800" y="4353580"/>
            <a:ext cx="374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solidFill>
                  <a:srgbClr val="006600"/>
                </a:solidFill>
                <a:latin typeface="Gigi" pitchFamily="82" charset="0"/>
              </a:rPr>
              <a:t> system</a:t>
            </a:r>
            <a:endParaRPr lang="fil-PH" sz="28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84879" y="3738264"/>
            <a:ext cx="7585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2,9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137110" y="4414628"/>
            <a:ext cx="0" cy="1528972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37109" y="5943600"/>
            <a:ext cx="406311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05200" y="5772090"/>
            <a:ext cx="2685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Arabic Number</a:t>
            </a:r>
            <a:endParaRPr lang="fil-PH" sz="1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1200" y="5638800"/>
            <a:ext cx="374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solidFill>
                  <a:srgbClr val="006600"/>
                </a:solidFill>
                <a:latin typeface="Gigi" pitchFamily="82" charset="0"/>
              </a:rPr>
              <a:t>enzyme </a:t>
            </a:r>
            <a:endParaRPr lang="fil-PH" sz="2800" dirty="0">
              <a:solidFill>
                <a:srgbClr val="006600"/>
              </a:solidFill>
              <a:latin typeface="Gigi" pitchFamily="8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15925" y="2518076"/>
            <a:ext cx="31245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CYP3A4</a:t>
            </a:r>
            <a:endParaRPr lang="fil-PH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9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7" grpId="0"/>
      <p:bldP spid="30" grpId="0"/>
      <p:bldP spid="34" grpId="0"/>
      <p:bldP spid="38" grpId="0"/>
      <p:bldP spid="42" grpId="0"/>
      <p:bldP spid="43" grpId="0"/>
      <p:bldP spid="44" grpId="0"/>
      <p:bldP spid="53" grpId="0"/>
      <p:bldP spid="56" grpId="0"/>
      <p:bldP spid="57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0551" y="2048470"/>
            <a:ext cx="22653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CYP-450</a:t>
            </a:r>
            <a:endParaRPr lang="fil-PH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2971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Made-up of several components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4495800"/>
            <a:ext cx="813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Called the superfamily of Cytochrome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4953000"/>
            <a:ext cx="7926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 important enzyme  composed of 57 genes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999" y="5650468"/>
            <a:ext cx="786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Responsible for the transfer of O</a:t>
            </a:r>
            <a:r>
              <a:rPr lang="fil-PH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il-P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the substrate R-H</a:t>
            </a:r>
            <a:endParaRPr lang="fil-P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1600" y="3352800"/>
            <a:ext cx="731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>
                <a:solidFill>
                  <a:srgbClr val="0070C0"/>
                </a:solidFill>
                <a:latin typeface="+mj-lt"/>
              </a:rPr>
              <a:t>NADPH</a:t>
            </a:r>
            <a:r>
              <a:rPr lang="fil-PH" dirty="0">
                <a:solidFill>
                  <a:srgbClr val="0070C0"/>
                </a:solidFill>
                <a:latin typeface="Gigi" pitchFamily="82" charset="0"/>
              </a:rPr>
              <a:t> </a:t>
            </a:r>
            <a:r>
              <a:rPr lang="fil-PH" dirty="0" smtClean="0">
                <a:solidFill>
                  <a:srgbClr val="0070C0"/>
                </a:solidFill>
                <a:latin typeface="Gigi" pitchFamily="82" charset="0"/>
              </a:rPr>
              <a:t>dependent cytochrome P450 reductase </a:t>
            </a:r>
            <a:endParaRPr lang="fil-PH" dirty="0">
              <a:solidFill>
                <a:srgbClr val="0070C0"/>
              </a:solidFill>
              <a:latin typeface="Gigi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" y="3645744"/>
            <a:ext cx="49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b="1" dirty="0" smtClean="0">
                <a:solidFill>
                  <a:srgbClr val="0070C0"/>
                </a:solidFill>
                <a:latin typeface="+mj-lt"/>
              </a:rPr>
              <a:t>NADPH</a:t>
            </a:r>
            <a:r>
              <a:rPr lang="fil-PH" dirty="0">
                <a:solidFill>
                  <a:srgbClr val="0070C0"/>
                </a:solidFill>
                <a:latin typeface="Gigi" pitchFamily="82" charset="0"/>
              </a:rPr>
              <a:t> </a:t>
            </a:r>
            <a:r>
              <a:rPr lang="fil-PH" dirty="0" smtClean="0">
                <a:solidFill>
                  <a:srgbClr val="0070C0"/>
                </a:solidFill>
                <a:latin typeface="Gigi" pitchFamily="82" charset="0"/>
              </a:rPr>
              <a:t>linked cytochrome </a:t>
            </a:r>
            <a:r>
              <a:rPr lang="fil-PH" b="1" dirty="0" smtClean="0">
                <a:solidFill>
                  <a:srgbClr val="0070C0"/>
                </a:solidFill>
                <a:latin typeface="+mj-lt"/>
              </a:rPr>
              <a:t>B</a:t>
            </a:r>
            <a:r>
              <a:rPr lang="fil-PH" b="1" baseline="-25000" dirty="0" smtClean="0">
                <a:solidFill>
                  <a:srgbClr val="0070C0"/>
                </a:solidFill>
                <a:latin typeface="+mj-lt"/>
              </a:rPr>
              <a:t>5</a:t>
            </a:r>
            <a:r>
              <a:rPr lang="fil-PH" b="1" dirty="0" smtClean="0">
                <a:solidFill>
                  <a:srgbClr val="0070C0"/>
                </a:solidFill>
                <a:latin typeface="+mj-lt"/>
              </a:rPr>
              <a:t> </a:t>
            </a:r>
            <a:endParaRPr lang="fil-PH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3962400"/>
            <a:ext cx="7861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1600" b="1" dirty="0" smtClean="0">
                <a:solidFill>
                  <a:srgbClr val="FF0000"/>
                </a:solidFill>
              </a:rPr>
              <a:t>Supply the electrons needed in overall metabolic oxidation of xenobiotics</a:t>
            </a:r>
            <a:endParaRPr lang="fil-PH" sz="1600" b="1" dirty="0">
              <a:solidFill>
                <a:srgbClr val="FF0000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5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1" grpId="0"/>
      <p:bldP spid="32" grpId="0"/>
      <p:bldP spid="33" grpId="0"/>
      <p:bldP spid="35" grpId="0"/>
      <p:bldP spid="36" grpId="0"/>
      <p:bldP spid="37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0551" y="2048470"/>
            <a:ext cx="22653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CYP-450</a:t>
            </a:r>
            <a:endParaRPr lang="fil-PH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ytochrome-P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743200"/>
            <a:ext cx="2881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733800" y="2590800"/>
            <a:ext cx="48901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b="1" dirty="0" err="1" smtClean="0">
                <a:latin typeface="Verdana" pitchFamily="34" charset="0"/>
                <a:cs typeface="Arial" pitchFamily="34" charset="0"/>
              </a:rPr>
              <a:t>Heme</a:t>
            </a:r>
            <a:r>
              <a:rPr lang="en-US" b="1" dirty="0">
                <a:latin typeface="Verdana" pitchFamily="34" charset="0"/>
                <a:cs typeface="Arial" pitchFamily="34" charset="0"/>
              </a:rPr>
              <a:t>-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proteins </a:t>
            </a:r>
            <a:r>
              <a:rPr lang="en-US" dirty="0" smtClean="0">
                <a:latin typeface="Verdana" pitchFamily="34" charset="0"/>
                <a:cs typeface="Arial" pitchFamily="34" charset="0"/>
              </a:rPr>
              <a:t>that contains  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iron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5527" y="3733799"/>
            <a:ext cx="1087674" cy="931025"/>
          </a:xfrm>
          <a:prstGeom prst="rect">
            <a:avLst/>
          </a:prstGeom>
          <a:noFill/>
          <a:ln w="254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581400" y="3452336"/>
            <a:ext cx="5486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err="1" smtClean="0">
                <a:latin typeface="Verdana" pitchFamily="34" charset="0"/>
                <a:cs typeface="Arial" pitchFamily="34" charset="0"/>
              </a:rPr>
              <a:t>Heme</a:t>
            </a:r>
            <a:r>
              <a:rPr lang="en-US" sz="1400" dirty="0" smtClean="0">
                <a:latin typeface="Verdana" pitchFamily="34" charset="0"/>
                <a:cs typeface="Arial" pitchFamily="34" charset="0"/>
              </a:rPr>
              <a:t> portion   - </a:t>
            </a:r>
            <a:r>
              <a:rPr lang="en-US" sz="1400" dirty="0" err="1" smtClean="0">
                <a:solidFill>
                  <a:srgbClr val="C1073C"/>
                </a:solidFill>
                <a:latin typeface="Verdana" pitchFamily="34" charset="0"/>
                <a:cs typeface="Arial" pitchFamily="34" charset="0"/>
              </a:rPr>
              <a:t>protoporphyrinIX</a:t>
            </a:r>
            <a:endParaRPr lang="en-US" sz="1400" dirty="0" smtClean="0">
              <a:solidFill>
                <a:srgbClr val="C1073C"/>
              </a:solidFill>
              <a:latin typeface="Verdana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Protein portion –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1073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C1073C"/>
                </a:solidFill>
                <a:effectLst/>
                <a:latin typeface="Verdana" pitchFamily="34" charset="0"/>
                <a:cs typeface="Arial" pitchFamily="34" charset="0"/>
              </a:rPr>
              <a:t>apoprotein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C1073C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Verdana" pitchFamily="34" charset="0"/>
                <a:cs typeface="Arial" pitchFamily="34" charset="0"/>
              </a:rPr>
              <a:t>Iron portion     - </a:t>
            </a:r>
            <a:r>
              <a:rPr lang="en-US" sz="1400" dirty="0" smtClean="0">
                <a:solidFill>
                  <a:srgbClr val="C1073C"/>
                </a:solidFill>
                <a:latin typeface="Verdana" pitchFamily="34" charset="0"/>
                <a:cs typeface="Arial" pitchFamily="34" charset="0"/>
              </a:rPr>
              <a:t>reducing iron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C1073C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20433" y="4736068"/>
            <a:ext cx="48901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dirty="0" smtClean="0">
                <a:latin typeface="Verdana" pitchFamily="34" charset="0"/>
                <a:cs typeface="Arial" pitchFamily="34" charset="0"/>
              </a:rPr>
              <a:t>In this form, it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 binds </a:t>
            </a:r>
            <a:r>
              <a:rPr lang="en-US" dirty="0" smtClean="0">
                <a:latin typeface="Verdana" pitchFamily="34" charset="0"/>
                <a:cs typeface="Arial" pitchFamily="34" charset="0"/>
              </a:rPr>
              <a:t>to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cs typeface="Arial" pitchFamily="34" charset="0"/>
              </a:rPr>
              <a:t>CO</a:t>
            </a:r>
            <a:r>
              <a:rPr lang="en-US" dirty="0" smtClean="0">
                <a:latin typeface="Verdana" pitchFamily="34" charset="0"/>
                <a:cs typeface="Arial" pitchFamily="34" charset="0"/>
              </a:rPr>
              <a:t> to 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form</a:t>
            </a:r>
            <a:r>
              <a:rPr lang="en-US" dirty="0" smtClean="0">
                <a:latin typeface="Verdana" pitchFamily="34" charset="0"/>
                <a:cs typeface="Arial" pitchFamily="34" charset="0"/>
              </a:rPr>
              <a:t> 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complex </a:t>
            </a:r>
            <a:r>
              <a:rPr lang="en-US" dirty="0" smtClean="0">
                <a:latin typeface="Verdana" pitchFamily="34" charset="0"/>
                <a:cs typeface="Arial" pitchFamily="34" charset="0"/>
              </a:rPr>
              <a:t>that have a maximum absorption of 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450nm </a:t>
            </a:r>
            <a:r>
              <a:rPr lang="en-US" b="1" baseline="30000" dirty="0" smtClean="0">
                <a:latin typeface="Verdana" pitchFamily="34" charset="0"/>
                <a:cs typeface="Arial" pitchFamily="34" charset="0"/>
              </a:rPr>
              <a:t>28</a:t>
            </a:r>
            <a:r>
              <a:rPr lang="en-US" b="1" dirty="0" smtClean="0">
                <a:latin typeface="Verdana" pitchFamily="34" charset="0"/>
                <a:cs typeface="Arial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" grpId="0"/>
      <p:bldP spid="3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0551" y="2048470"/>
            <a:ext cx="22653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CYP-450</a:t>
            </a:r>
            <a:endParaRPr lang="fil-PH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ytochrome-P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743200"/>
            <a:ext cx="2881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07415" y="2569726"/>
            <a:ext cx="472348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Important features: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Verdana" pitchFamily="34" charset="0"/>
              <a:buChar char="-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Plays a vital role in oxidation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 lipophilic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xenobiotics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Verdana" pitchFamily="34" charset="0"/>
              <a:buChar char="-"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metabolize almost unlimited number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of diverse substrates by a variety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oxidative transformations.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-abundantly located in the liver’s endoplasmic reticulum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l-PH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41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-76200"/>
            <a:ext cx="2743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Pathway of Drug Metabolism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2785" y="2027776"/>
            <a:ext cx="564609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Oxidative Biotransformation</a:t>
            </a:r>
            <a:endParaRPr lang="en-US" sz="1600" b="1" cap="all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0551" y="2048470"/>
            <a:ext cx="22653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CYP-450</a:t>
            </a:r>
            <a:endParaRPr lang="fil-PH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ytochrome-P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743200"/>
            <a:ext cx="2881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00488" y="2667000"/>
            <a:ext cx="472348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Important features: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Verdana" pitchFamily="34" charset="0"/>
                <a:cs typeface="Arial" pitchFamily="34" charset="0"/>
              </a:rPr>
              <a:t>- When liver tissues HOMOGENIZE, the ER loses its structure &amp; converted to small vesicular bodies known as </a:t>
            </a:r>
            <a:r>
              <a:rPr lang="en-US" sz="1500" dirty="0" err="1" smtClean="0">
                <a:solidFill>
                  <a:srgbClr val="C1073C"/>
                </a:solidFill>
                <a:latin typeface="Gigi" pitchFamily="82" charset="0"/>
                <a:cs typeface="Arial" pitchFamily="34" charset="0"/>
              </a:rPr>
              <a:t>microsomes</a:t>
            </a:r>
            <a:r>
              <a:rPr lang="en-US" sz="1500" b="1" dirty="0" smtClean="0">
                <a:solidFill>
                  <a:srgbClr val="C1073C"/>
                </a:solidFill>
                <a:latin typeface="Gigi" pitchFamily="82" charset="0"/>
                <a:cs typeface="Arial" pitchFamily="34" charset="0"/>
              </a:rPr>
              <a:t> </a:t>
            </a:r>
            <a:endParaRPr lang="en-US" sz="1500" b="1" dirty="0">
              <a:solidFill>
                <a:srgbClr val="C1073C"/>
              </a:solidFill>
              <a:latin typeface="Gigi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Verdana" pitchFamily="34" charset="0"/>
              <a:buChar char="-"/>
              <a:tabLst/>
            </a:pPr>
            <a:r>
              <a:rPr lang="en-US" sz="1500" dirty="0">
                <a:latin typeface="Verdana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Verdana" pitchFamily="34" charset="0"/>
                <a:cs typeface="Arial" pitchFamily="34" charset="0"/>
              </a:rPr>
              <a:t>also found in 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Mitochondria</a:t>
            </a:r>
            <a:r>
              <a:rPr lang="en-US" sz="1500" dirty="0" smtClean="0">
                <a:latin typeface="Verdana" pitchFamily="34" charset="0"/>
                <a:cs typeface="Arial" pitchFamily="34" charset="0"/>
              </a:rPr>
              <a:t> where it will </a:t>
            </a:r>
            <a:r>
              <a:rPr lang="en-US" sz="1500" dirty="0" smtClean="0">
                <a:solidFill>
                  <a:srgbClr val="C1073C"/>
                </a:solidFill>
                <a:latin typeface="Verdana" pitchFamily="34" charset="0"/>
                <a:cs typeface="Arial" pitchFamily="34" charset="0"/>
              </a:rPr>
              <a:t>biosynthesize</a:t>
            </a:r>
            <a:r>
              <a:rPr lang="en-US" sz="1500" dirty="0" smtClean="0">
                <a:latin typeface="Verdana" pitchFamily="34" charset="0"/>
                <a:cs typeface="Arial" pitchFamily="34" charset="0"/>
              </a:rPr>
              <a:t> the </a:t>
            </a:r>
            <a:r>
              <a:rPr lang="en-US" sz="1500" b="1" dirty="0" smtClean="0">
                <a:latin typeface="Verdana" pitchFamily="34" charset="0"/>
                <a:cs typeface="Arial" pitchFamily="34" charset="0"/>
              </a:rPr>
              <a:t>steroidal hormones</a:t>
            </a:r>
            <a:r>
              <a:rPr lang="en-US" sz="1500" dirty="0" smtClean="0">
                <a:latin typeface="Verdana" pitchFamily="34" charset="0"/>
                <a:cs typeface="Arial" pitchFamily="34" charset="0"/>
              </a:rPr>
              <a:t> &amp; </a:t>
            </a:r>
            <a:r>
              <a:rPr lang="en-US" sz="1500" dirty="0" smtClean="0">
                <a:solidFill>
                  <a:srgbClr val="C1073C"/>
                </a:solidFill>
                <a:latin typeface="Verdana" pitchFamily="34" charset="0"/>
                <a:cs typeface="Arial" pitchFamily="34" charset="0"/>
              </a:rPr>
              <a:t>metabolize</a:t>
            </a:r>
            <a:r>
              <a:rPr lang="en-US" sz="1500" dirty="0" smtClean="0">
                <a:latin typeface="Verdana" pitchFamily="34" charset="0"/>
                <a:cs typeface="Arial" pitchFamily="34" charset="0"/>
              </a:rPr>
              <a:t> </a:t>
            </a:r>
            <a:r>
              <a:rPr lang="en-US" sz="1500" b="1" dirty="0" smtClean="0">
                <a:latin typeface="Verdana" pitchFamily="34" charset="0"/>
                <a:cs typeface="Arial" pitchFamily="34" charset="0"/>
              </a:rPr>
              <a:t>vitamins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l-PH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65482" cy="1143000"/>
          </a:xfrm>
        </p:spPr>
        <p:txBody>
          <a:bodyPr>
            <a:noAutofit/>
          </a:bodyPr>
          <a:lstStyle/>
          <a:p>
            <a: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   </a:t>
            </a:r>
            <a:br>
              <a:rPr lang="fil-PH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 </a:t>
            </a:r>
            <a:r>
              <a:rPr lang="fil-PH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P-450MONOOXYGENASE</a:t>
            </a:r>
            <a:endParaRPr lang="fil-PH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244025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006600"/>
                </a:solidFill>
                <a:latin typeface="Gigi" pitchFamily="82" charset="0"/>
              </a:rPr>
              <a:t>of</a:t>
            </a:r>
            <a:endParaRPr lang="fil-PH" sz="3200" b="1" dirty="0">
              <a:solidFill>
                <a:srgbClr val="006600"/>
              </a:solidFill>
              <a:latin typeface="Gig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0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765</TotalTime>
  <Words>721</Words>
  <Application>Microsoft Office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SITES     DRUG BIOTRANSFORMATION</vt:lpstr>
      <vt:lpstr>SITES     DRUG BIOTRANSFORMATION</vt:lpstr>
      <vt:lpstr>SITES     DRUG BIOTRANSFORMATION</vt:lpstr>
      <vt:lpstr>THE ROLE     CYTOCHROME P-450MONOOXYGENASE</vt:lpstr>
      <vt:lpstr>THE ROLE     CYTOCHROME P-450MONOOXYGENASE</vt:lpstr>
      <vt:lpstr>THE ROLE     CYTOCHROME P-450MONOOXYGENASE</vt:lpstr>
      <vt:lpstr>THE ROLE     CYTOCHROME P-450MONOOXYGENASE</vt:lpstr>
      <vt:lpstr>THE ROLE     CYTOCHROME P-450MONOOXYGENASE</vt:lpstr>
      <vt:lpstr>THE ROLE     CYTOCHROME P-450MONOOXYGENASE</vt:lpstr>
      <vt:lpstr>THE ROLE     CYTOCHROME P-450MONOOXYGENASE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Oxidative  reactions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SITES     DRUG BIOTRANSFORMATION</dc:title>
  <dc:creator>Roselyn</dc:creator>
  <cp:lastModifiedBy>Roselyn</cp:lastModifiedBy>
  <cp:revision>151</cp:revision>
  <dcterms:created xsi:type="dcterms:W3CDTF">2010-11-28T04:00:27Z</dcterms:created>
  <dcterms:modified xsi:type="dcterms:W3CDTF">2010-11-30T02:49:53Z</dcterms:modified>
</cp:coreProperties>
</file>